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88" r:id="rId3"/>
    <p:sldId id="315" r:id="rId4"/>
    <p:sldId id="317" r:id="rId5"/>
    <p:sldId id="327" r:id="rId6"/>
    <p:sldId id="314" r:id="rId7"/>
    <p:sldId id="319" r:id="rId8"/>
    <p:sldId id="320" r:id="rId9"/>
    <p:sldId id="321" r:id="rId10"/>
    <p:sldId id="322" r:id="rId11"/>
    <p:sldId id="323" r:id="rId12"/>
    <p:sldId id="326" r:id="rId13"/>
    <p:sldId id="324" r:id="rId14"/>
    <p:sldId id="32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5F2B938C-21C3-42BF-AF1D-D0020E67D274}">
          <p14:sldIdLst>
            <p14:sldId id="257"/>
            <p14:sldId id="288"/>
          </p14:sldIdLst>
        </p14:section>
        <p14:section name="Input" id="{B68C2F45-473B-4CA1-B39C-3FC1F7F6B605}">
          <p14:sldIdLst>
            <p14:sldId id="315"/>
            <p14:sldId id="317"/>
          </p14:sldIdLst>
        </p14:section>
        <p14:section name="named constants" id="{F37C86AE-6317-4DA2-8713-245FCE4AB766}">
          <p14:sldIdLst>
            <p14:sldId id="327"/>
          </p14:sldIdLst>
        </p14:section>
        <p14:section name="f-strings" id="{67E0D0B2-E506-4D20-8692-53C373592E63}">
          <p14:sldIdLst>
            <p14:sldId id="314"/>
            <p14:sldId id="319"/>
            <p14:sldId id="320"/>
            <p14:sldId id="321"/>
            <p14:sldId id="322"/>
            <p14:sldId id="323"/>
            <p14:sldId id="326"/>
            <p14:sldId id="324"/>
          </p14:sldIdLst>
        </p14:section>
        <p14:section name="Wrap up" id="{B57A75FD-6959-45AB-8C39-4677607E34AC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CC"/>
    <a:srgbClr val="F0F0F0"/>
    <a:srgbClr val="F1F1F1"/>
    <a:srgbClr val="0180FF"/>
    <a:srgbClr val="003E7D"/>
    <a:srgbClr val="D90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F6E23-4D9E-4B6B-B2B8-6837B3CB0FD6}" type="datetimeFigureOut">
              <a:rPr lang="en-IE" smtClean="0"/>
              <a:t>03/10/2022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2DA1F-3DF3-4252-9D1A-EC17F94A117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6399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3AAF9-8D79-40BE-8800-29468BA7FD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Module name and code	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CAB2D-D2B9-4DF8-A427-34E7A4A4CF4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Lecture number and content description 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FBE5A-F73A-40EB-9F08-8F3F4F2E5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alison.oshea@cit.ie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E761-C818-4A9A-A436-EF195B89F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6447D-6214-45BD-BE35-AC40122B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  <p:pic>
        <p:nvPicPr>
          <p:cNvPr id="1026" name="Picture 2" descr="https://marketing.cit.ie/contentfiles/images/MTU/Logos/MTU_Logo_Colour_RGB_300dpi.jpg">
            <a:extLst>
              <a:ext uri="{FF2B5EF4-FFF2-40B4-BE49-F238E27FC236}">
                <a16:creationId xmlns:a16="http://schemas.microsoft.com/office/drawing/2014/main" id="{70B2F795-6DA1-45C8-B3EE-0AE1CB3292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47" y="136525"/>
            <a:ext cx="1947553" cy="79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5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6FB1-13BC-4BB3-AE56-187DF8F4E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DA224A-172E-4C34-BFAF-52B94A8B1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5153C2-EEDB-4DA6-90F2-BCA4AE2B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73515-7C53-465F-BB6A-CE0A2F462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443D0-7FDE-4D6A-8CBD-71F30377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8704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50A9E8-E34A-4EC7-B965-B6D018307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680543-BED3-4AE1-A9E5-00129285E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9FBB1-D7BE-429C-ABF0-E8C21A22A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F84C-C544-4921-A804-8BF798AE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F9E86-A79B-445C-9BD2-F9C18681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0177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05A2-2E7B-4C24-82F6-24D64A44D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DDA9-6138-4175-B9FD-49C8BE7C1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7E17D-7284-4E60-B61B-B45FC7226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01F6-7701-4DE7-9C5C-A0FA628BD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0F0AD-3FEE-4C3B-A165-09E3E50F8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1219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43D5F-03E6-4894-BAA6-DDE8B108E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F3BF2-4F56-495D-B0B6-FE38DDEBB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444D8-8694-4865-8D3A-5855799BE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875C8-6FDB-41F9-A941-EECE7F177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DCFCB-63D4-42BA-8C64-DDD2D32C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0818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0EAA8-7566-4293-B26E-263455F2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B433-B092-41C2-A8B4-8EAD6292C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9EBF8-29F3-49F8-B432-D21336B9F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51DE-B9FF-4DF1-A6C2-7E9F844C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35020-AD83-4D28-AA22-FEE4FCEFF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D5A67-A950-46B7-B8D7-91D160C4C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30785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045C5-3C58-47D5-89F9-4C49944EE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B6940-65C4-4AFD-A55E-60D844C6D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999D0-6C14-4AAC-988D-FD70DB480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847F1-C3A1-4AA1-90DA-C3ACAC538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2AA30C-59B8-4704-A342-663A13B88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FBEE36-853C-467E-95D6-3AFD0AC92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0D9FF7-D3CD-49D7-9EDA-1B9ABD86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A16509-886A-48F4-A876-79A8CD61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92405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9B60-A9F5-48C6-BC30-846D67BE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D47E2B-9402-41DD-B315-1D22F59A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10B2-F37F-47AB-BFAD-CB5EE6215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5FD366-0A3D-426F-BED2-2858D221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49353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A90E9E-EB6F-405F-B091-1D24343B8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5BDC6-9094-4887-A25C-D2D4B3166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96C86-0B31-4F1A-AB48-A9485FA3B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084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DCF5-4BE2-48F9-9E0A-4590DCC8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EF72E-D893-48DA-B21C-AE5A6F69E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AF89C-D411-47CA-95A4-51B90B669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4C491-A935-4C45-90A0-D3B614C10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A79F5-DA9D-4E7E-ACD5-1E620F22A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E891F-747D-428B-9E8A-CA85F7CC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7602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9E13-ECED-4C57-BB7F-A8B51C450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D85C4E-D94E-4CAE-8009-CA19668BE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836BD-F7AD-4406-A09D-DB70EB1D8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4966F-3ECF-4FFB-BA2A-BBD938E6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alison.oshea@cit.ie</a:t>
            </a:r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12B7C-5D14-4064-97AA-EC6EB4C1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F2A91-946D-4EF2-B34A-DEF5A3DE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6205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Single Corner Snipped 6">
            <a:extLst>
              <a:ext uri="{FF2B5EF4-FFF2-40B4-BE49-F238E27FC236}">
                <a16:creationId xmlns:a16="http://schemas.microsoft.com/office/drawing/2014/main" id="{105F0342-1B96-4F03-83ED-9A8A363C8AED}"/>
              </a:ext>
            </a:extLst>
          </p:cNvPr>
          <p:cNvSpPr/>
          <p:nvPr userDrawn="1"/>
        </p:nvSpPr>
        <p:spPr>
          <a:xfrm>
            <a:off x="0" y="6207825"/>
            <a:ext cx="12203876" cy="653143"/>
          </a:xfrm>
          <a:custGeom>
            <a:avLst/>
            <a:gdLst>
              <a:gd name="connsiteX0" fmla="*/ 0 w 12192000"/>
              <a:gd name="connsiteY0" fmla="*/ 0 h 1294411"/>
              <a:gd name="connsiteX1" fmla="*/ 11544795 w 12192000"/>
              <a:gd name="connsiteY1" fmla="*/ 0 h 1294411"/>
              <a:gd name="connsiteX2" fmla="*/ 12192000 w 12192000"/>
              <a:gd name="connsiteY2" fmla="*/ 647206 h 1294411"/>
              <a:gd name="connsiteX3" fmla="*/ 12192000 w 12192000"/>
              <a:gd name="connsiteY3" fmla="*/ 1294411 h 1294411"/>
              <a:gd name="connsiteX4" fmla="*/ 0 w 12192000"/>
              <a:gd name="connsiteY4" fmla="*/ 1294411 h 1294411"/>
              <a:gd name="connsiteX5" fmla="*/ 0 w 12192000"/>
              <a:gd name="connsiteY5" fmla="*/ 0 h 1294411"/>
              <a:gd name="connsiteX0" fmla="*/ 0 w 12192000"/>
              <a:gd name="connsiteY0" fmla="*/ 5938 h 1300349"/>
              <a:gd name="connsiteX1" fmla="*/ 8136577 w 12192000"/>
              <a:gd name="connsiteY1" fmla="*/ 0 h 1300349"/>
              <a:gd name="connsiteX2" fmla="*/ 12192000 w 12192000"/>
              <a:gd name="connsiteY2" fmla="*/ 653144 h 1300349"/>
              <a:gd name="connsiteX3" fmla="*/ 12192000 w 12192000"/>
              <a:gd name="connsiteY3" fmla="*/ 1300349 h 1300349"/>
              <a:gd name="connsiteX4" fmla="*/ 0 w 12192000"/>
              <a:gd name="connsiteY4" fmla="*/ 1300349 h 1300349"/>
              <a:gd name="connsiteX5" fmla="*/ 0 w 12192000"/>
              <a:gd name="connsiteY5" fmla="*/ 5938 h 1300349"/>
              <a:gd name="connsiteX0" fmla="*/ 0 w 12203876"/>
              <a:gd name="connsiteY0" fmla="*/ 5938 h 1306285"/>
              <a:gd name="connsiteX1" fmla="*/ 8136577 w 12203876"/>
              <a:gd name="connsiteY1" fmla="*/ 0 h 1306285"/>
              <a:gd name="connsiteX2" fmla="*/ 12203876 w 12203876"/>
              <a:gd name="connsiteY2" fmla="*/ 1306285 h 1306285"/>
              <a:gd name="connsiteX3" fmla="*/ 12192000 w 12203876"/>
              <a:gd name="connsiteY3" fmla="*/ 1300349 h 1306285"/>
              <a:gd name="connsiteX4" fmla="*/ 0 w 12203876"/>
              <a:gd name="connsiteY4" fmla="*/ 1300349 h 1306285"/>
              <a:gd name="connsiteX5" fmla="*/ 0 w 12203876"/>
              <a:gd name="connsiteY5" fmla="*/ 5938 h 130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3876" h="1306285">
                <a:moveTo>
                  <a:pt x="0" y="5938"/>
                </a:moveTo>
                <a:lnTo>
                  <a:pt x="8136577" y="0"/>
                </a:lnTo>
                <a:lnTo>
                  <a:pt x="12203876" y="1306285"/>
                </a:lnTo>
                <a:lnTo>
                  <a:pt x="12192000" y="1300349"/>
                </a:lnTo>
                <a:lnTo>
                  <a:pt x="0" y="1300349"/>
                </a:lnTo>
                <a:lnTo>
                  <a:pt x="0" y="5938"/>
                </a:lnTo>
                <a:close/>
              </a:path>
            </a:pathLst>
          </a:custGeom>
          <a:solidFill>
            <a:srgbClr val="D90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6225B-390D-4D46-A389-970F2C14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A467C-AD8E-427F-82CA-39EA47B77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1903A-AC0A-4841-8608-98D841655B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alison.oshea@cit.ie</a:t>
            </a:r>
            <a:endParaRPr lang="en-I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3FBCA-7DB8-4E6C-A3AF-88EE0715D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I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7D05D-634D-4DFB-BCED-1F15E9012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E7D"/>
                </a:solidFill>
              </a:defRPr>
            </a:lvl1pPr>
          </a:lstStyle>
          <a:p>
            <a:fld id="{96C21DD1-A499-446F-B667-42AC738AB65A}" type="slidenum">
              <a:rPr lang="en-IE" smtClean="0"/>
              <a:pPr/>
              <a:t>‹#›</a:t>
            </a:fld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075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3E7D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97243-D52E-43F4-A043-EEABF9619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29883"/>
          </a:xfrm>
        </p:spPr>
        <p:txBody>
          <a:bodyPr>
            <a:normAutofit/>
          </a:bodyPr>
          <a:lstStyle/>
          <a:p>
            <a:r>
              <a:rPr lang="en-IE" sz="4400" dirty="0"/>
              <a:t>SOFT6018: Programming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4F0DCB-FC96-4548-92D4-EE690B9052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53074"/>
            <a:ext cx="9144000" cy="365125"/>
          </a:xfrm>
        </p:spPr>
        <p:txBody>
          <a:bodyPr>
            <a:normAutofit fontScale="92500" lnSpcReduction="20000"/>
          </a:bodyPr>
          <a:lstStyle/>
          <a:p>
            <a:r>
              <a:rPr lang="en-IE" dirty="0"/>
              <a:t>Week 2 - </a:t>
            </a:r>
            <a:r>
              <a:rPr lang="en-IE"/>
              <a:t>Lecture </a:t>
            </a:r>
            <a:r>
              <a:rPr lang="en-IE" dirty="0"/>
              <a:t>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7E62E-E5CF-421C-BD3A-4FB6A9DE6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60A415-B5F3-4E82-9A13-BD569A4AC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836" y="1956350"/>
            <a:ext cx="3382328" cy="339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58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7480-F4FE-43ED-9A9B-4CC99313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f-strings generating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7C92-BD96-452F-970E-0D4EC4CC7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Try this -&gt;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4BB6-F150-4A97-89D3-3A29E2C0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10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67AFA-EB63-4025-BCF3-DD682F765E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89"/>
          <a:stretch/>
        </p:blipFill>
        <p:spPr>
          <a:xfrm>
            <a:off x="2958341" y="1454433"/>
            <a:ext cx="4769813" cy="4640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5449AA-AC8C-4CA3-9751-AA667647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480665"/>
            <a:ext cx="2921838" cy="44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0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7480-F4FE-43ED-9A9B-4CC993134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f-strings generating tables (alignment)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14BB6-F150-4A97-89D3-3A29E2C05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11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CDF27-CEA9-438C-9F5C-C891992F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587" y="1646238"/>
            <a:ext cx="4573603" cy="453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2CF0B2-E223-447C-9CE6-AB709FDFA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01" y="1810848"/>
            <a:ext cx="2917247" cy="433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3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6131D-8A82-43C5-AFFF-6B843E5B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Aligning values within a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9C9E-1042-49D4-8AB8-F63504854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IE" dirty="0"/>
              <a:t>Use &lt; for left alignment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E" dirty="0"/>
              <a:t>Use &gt; for right alignment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E" dirty="0"/>
              <a:t>Use ^ for centre alignment</a:t>
            </a:r>
          </a:p>
          <a:p>
            <a:pPr>
              <a:buFont typeface="Courier New" panose="02070309020205020404" pitchFamily="49" charset="0"/>
              <a:buChar char="o"/>
            </a:pPr>
            <a:endParaRPr lang="en-IE" dirty="0"/>
          </a:p>
          <a:p>
            <a:pPr marL="0" indent="0">
              <a:buNone/>
            </a:pPr>
            <a:r>
              <a:rPr lang="en-IE" dirty="0"/>
              <a:t>Examples</a:t>
            </a:r>
          </a:p>
          <a:p>
            <a:pPr marL="0" indent="0">
              <a:buNone/>
            </a:pPr>
            <a:r>
              <a:rPr lang="en-IE" dirty="0"/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957E5-5662-4F3D-B25F-1D47476D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12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91AC6-FB74-4659-AB28-4A16E3F8D6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" b="13595"/>
          <a:stretch/>
        </p:blipFill>
        <p:spPr>
          <a:xfrm>
            <a:off x="3906982" y="3704800"/>
            <a:ext cx="3542972" cy="22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2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57BB0A-D4B3-4E49-B997-B0673ACF8F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C62A97-C8C5-432E-A5E6-89FB72FB4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f-string examples (homework)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44BD5-208D-4427-883A-A971AB92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13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73144A-DDA9-47D2-8956-65ACF129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24" y="2238799"/>
            <a:ext cx="6285821" cy="3524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0DA3CF-69F4-4AD6-A739-7343DD634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45" y="2238798"/>
            <a:ext cx="5710483" cy="35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6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C3CB0-103B-44F8-A3CC-4E3931770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f-string designator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5411F-6D45-431D-96FC-977D83F5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The order of designators in a format specifier</a:t>
            </a:r>
          </a:p>
          <a:p>
            <a:pPr marL="0" indent="0">
              <a:buNone/>
            </a:pPr>
            <a:endParaRPr lang="en-IE" dirty="0"/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>
                <a:solidFill>
                  <a:srgbClr val="33CCCC"/>
                </a:solidFill>
                <a:latin typeface="Comic Sans MS" panose="030F0702030302020204" pitchFamily="66" charset="0"/>
              </a:rPr>
              <a:t>[alignment][width][,][.precision][type]</a:t>
            </a:r>
          </a:p>
          <a:p>
            <a:pPr marL="0" indent="0">
              <a:buNone/>
            </a:pPr>
            <a:endParaRPr lang="en-IE" dirty="0">
              <a:solidFill>
                <a:srgbClr val="33CCCC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en-IE" dirty="0">
              <a:solidFill>
                <a:srgbClr val="33CCCC"/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IE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11C45-FAA2-4DB0-9C9A-9713C01C6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14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B89D1-DD9D-4DC5-AC2A-428706E1F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720" y="4564616"/>
            <a:ext cx="5696560" cy="13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5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B4E48-DE96-467F-B4C6-44D09FFC0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Concept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C8DE6-7A1C-430C-8905-DEFF6F80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35" y="1602988"/>
            <a:ext cx="3863550" cy="41190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E" dirty="0">
                <a:solidFill>
                  <a:srgbClr val="33CCCC"/>
                </a:solidFill>
              </a:rPr>
              <a:t>Numeric operators</a:t>
            </a:r>
          </a:p>
          <a:p>
            <a:pPr marL="0" indent="0">
              <a:buNone/>
            </a:pPr>
            <a:r>
              <a:rPr lang="en-IE" sz="2600" dirty="0"/>
              <a:t>+      addition</a:t>
            </a:r>
          </a:p>
          <a:p>
            <a:pPr marL="0" indent="0">
              <a:buNone/>
            </a:pPr>
            <a:r>
              <a:rPr lang="en-IE" sz="2600" dirty="0"/>
              <a:t>*      multiplication</a:t>
            </a:r>
          </a:p>
          <a:p>
            <a:pPr marL="0" indent="0">
              <a:buNone/>
            </a:pPr>
            <a:r>
              <a:rPr lang="en-IE" sz="2600" dirty="0"/>
              <a:t>-      subtraction</a:t>
            </a:r>
          </a:p>
          <a:p>
            <a:pPr marL="0" indent="0">
              <a:buNone/>
            </a:pPr>
            <a:r>
              <a:rPr lang="en-IE" sz="2600" dirty="0"/>
              <a:t>/      division</a:t>
            </a:r>
          </a:p>
          <a:p>
            <a:pPr marL="0" indent="0">
              <a:buNone/>
            </a:pPr>
            <a:r>
              <a:rPr lang="en-IE" sz="2600" dirty="0"/>
              <a:t>//    integer division</a:t>
            </a:r>
          </a:p>
          <a:p>
            <a:pPr marL="0" indent="0">
              <a:buNone/>
            </a:pPr>
            <a:r>
              <a:rPr lang="en-IE" sz="2600" dirty="0"/>
              <a:t>%    modulus (remainder)</a:t>
            </a:r>
          </a:p>
          <a:p>
            <a:pPr marL="0" indent="0">
              <a:buNone/>
            </a:pPr>
            <a:r>
              <a:rPr lang="en-IE" sz="2600" dirty="0"/>
              <a:t>**   exponent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9077A-83C4-4679-9D1A-4BFFAA58E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2</a:t>
            </a:fld>
            <a:endParaRPr lang="en-IE"/>
          </a:p>
        </p:txBody>
      </p:sp>
      <p:pic>
        <p:nvPicPr>
          <p:cNvPr id="7" name="Graphic 6" descr="Person with idea">
            <a:extLst>
              <a:ext uri="{FF2B5EF4-FFF2-40B4-BE49-F238E27FC236}">
                <a16:creationId xmlns:a16="http://schemas.microsoft.com/office/drawing/2014/main" id="{3ADD152D-8AA2-4463-AB77-F3A548B3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4800" y="0"/>
            <a:ext cx="1422400" cy="14224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A1D4B5-281A-4172-8281-64AB8D04547E}"/>
              </a:ext>
            </a:extLst>
          </p:cNvPr>
          <p:cNvSpPr txBox="1">
            <a:spLocks/>
          </p:cNvSpPr>
          <p:nvPr/>
        </p:nvSpPr>
        <p:spPr>
          <a:xfrm>
            <a:off x="4122954" y="3612985"/>
            <a:ext cx="4011785" cy="2297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E" dirty="0">
                <a:solidFill>
                  <a:srgbClr val="33CCCC"/>
                </a:solidFill>
              </a:rPr>
              <a:t>Keyboard input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IE" dirty="0"/>
              <a:t>Use input() to get keyboard input, always processed as a string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41FE86-C004-4CCA-954A-E9C69805F90C}"/>
              </a:ext>
            </a:extLst>
          </p:cNvPr>
          <p:cNvSpPr txBox="1">
            <a:spLocks/>
          </p:cNvSpPr>
          <p:nvPr/>
        </p:nvSpPr>
        <p:spPr>
          <a:xfrm>
            <a:off x="8134739" y="1122055"/>
            <a:ext cx="3475615" cy="25843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E" dirty="0">
                <a:solidFill>
                  <a:srgbClr val="33CCCC"/>
                </a:solidFill>
              </a:rPr>
              <a:t>Escape sequences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E" dirty="0"/>
              <a:t>\n	newline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E" dirty="0"/>
              <a:t>\t 	tab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E" dirty="0"/>
              <a:t>\’	single quote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E" dirty="0"/>
              <a:t>\” 	double quote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en-IE" dirty="0"/>
              <a:t>\\ 	backslash</a:t>
            </a:r>
          </a:p>
        </p:txBody>
      </p:sp>
    </p:spTree>
    <p:extLst>
      <p:ext uri="{BB962C8B-B14F-4D97-AF65-F5344CB8AC3E}">
        <p14:creationId xmlns:p14="http://schemas.microsoft.com/office/powerpoint/2010/main" val="3032457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364E-7161-4EC3-BF92-73EFE202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Keyboard input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C7E6-BD68-4EDD-9173-FFBCACD2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3525"/>
            <a:ext cx="10515600" cy="2123437"/>
          </a:xfrm>
        </p:spPr>
        <p:txBody>
          <a:bodyPr/>
          <a:lstStyle/>
          <a:p>
            <a:r>
              <a:rPr lang="en-IE" dirty="0"/>
              <a:t>input() always treats what the user typed as a string</a:t>
            </a:r>
          </a:p>
          <a:p>
            <a:r>
              <a:rPr lang="en-IE" dirty="0"/>
              <a:t>Functions to convert strings to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1AB98-B948-4772-9AB0-9EB54A5CA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3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C2C88-A088-4920-AC5F-585FA809A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10716"/>
            <a:ext cx="8878091" cy="1764589"/>
          </a:xfrm>
          <a:prstGeom prst="rect">
            <a:avLst/>
          </a:prstGeom>
        </p:spPr>
      </p:pic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E87412B-8CEE-4775-B1D5-DEADA0B90B55}"/>
              </a:ext>
            </a:extLst>
          </p:cNvPr>
          <p:cNvSpPr/>
          <p:nvPr/>
        </p:nvSpPr>
        <p:spPr>
          <a:xfrm>
            <a:off x="7437748" y="245097"/>
            <a:ext cx="4754252" cy="1847654"/>
          </a:xfrm>
          <a:prstGeom prst="cloudCallout">
            <a:avLst>
              <a:gd name="adj1" fmla="val -74171"/>
              <a:gd name="adj2" fmla="val 54847"/>
            </a:avLst>
          </a:prstGeom>
          <a:solidFill>
            <a:srgbClr val="003E7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2400" dirty="0"/>
              <a:t>Check documentation for a function in PyCharm using </a:t>
            </a:r>
            <a:r>
              <a:rPr lang="en-IE" sz="2400" dirty="0" err="1"/>
              <a:t>ctrl+q</a:t>
            </a:r>
            <a:endParaRPr lang="en-IE" sz="2400" dirty="0"/>
          </a:p>
        </p:txBody>
      </p:sp>
    </p:spTree>
    <p:extLst>
      <p:ext uri="{BB962C8B-B14F-4D97-AF65-F5344CB8AC3E}">
        <p14:creationId xmlns:p14="http://schemas.microsoft.com/office/powerpoint/2010/main" val="178019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0A3E8-0BC1-4DA2-8B85-52F7AFFF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it yourself….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33B39-14EB-421A-9F08-3A0E3EC39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1903" cy="4351338"/>
          </a:xfrm>
        </p:spPr>
        <p:txBody>
          <a:bodyPr/>
          <a:lstStyle/>
          <a:p>
            <a:pPr marL="0" indent="0">
              <a:buNone/>
            </a:pPr>
            <a:r>
              <a:rPr lang="en-IE" sz="3200" dirty="0"/>
              <a:t>Ask  the user for the cost of  a cup of coffee and for the number of coffees purchased.  </a:t>
            </a:r>
          </a:p>
          <a:p>
            <a:pPr marL="0" indent="0">
              <a:buNone/>
            </a:pPr>
            <a:r>
              <a:rPr lang="en-IE" sz="3200" dirty="0"/>
              <a:t>Print out the total  cost of the coffees purchased.</a:t>
            </a:r>
          </a:p>
          <a:p>
            <a:pPr marL="0" indent="0">
              <a:buNone/>
            </a:pPr>
            <a:endParaRPr lang="en-IE" sz="3200" dirty="0"/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F7C06-97F9-493A-A835-A8D3B254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4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69B46-FC22-4163-A25C-7947468E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748" y="975674"/>
            <a:ext cx="3535052" cy="49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112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CE51-4C74-4497-9723-02F0339AC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Named constants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5652-6CDA-4125-9C5F-FBE9EF4F0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 named constant is a value which should not change during </a:t>
            </a:r>
            <a:br>
              <a:rPr lang="en-IE" dirty="0"/>
            </a:br>
            <a:r>
              <a:rPr lang="en-IE" dirty="0"/>
              <a:t>execution of a program. </a:t>
            </a:r>
          </a:p>
          <a:p>
            <a:r>
              <a:rPr lang="en-IE" dirty="0"/>
              <a:t>Named constants are written in all uppercase using snake </a:t>
            </a:r>
            <a:br>
              <a:rPr lang="en-IE" dirty="0"/>
            </a:br>
            <a:r>
              <a:rPr lang="en-IE" dirty="0"/>
              <a:t>notation</a:t>
            </a:r>
          </a:p>
          <a:p>
            <a:r>
              <a:rPr lang="en-IE" dirty="0"/>
              <a:t>They should be declared at the beginning of your python script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PI = 3.14</a:t>
            </a:r>
          </a:p>
          <a:p>
            <a:pPr marL="0" indent="0">
              <a:buNone/>
            </a:pPr>
            <a:r>
              <a:rPr lang="en-IE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MINUTES_PER_HOUR = 60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CA07F-FFF8-43D2-8FB1-38E92EA0E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3310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1B58-CE9A-4719-9305-FDC6A31C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f-strings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B0FF4-6BA2-4749-BF05-E76661863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f-strings start with</a:t>
            </a:r>
            <a:r>
              <a:rPr lang="en-IE" dirty="0">
                <a:solidFill>
                  <a:srgbClr val="33CCCC"/>
                </a:solidFill>
                <a:latin typeface="Comic Sans MS" panose="030F0702030302020204" pitchFamily="66" charset="0"/>
              </a:rPr>
              <a:t> f"" </a:t>
            </a:r>
            <a:r>
              <a:rPr lang="en-IE" dirty="0"/>
              <a:t>and use </a:t>
            </a:r>
            <a:r>
              <a:rPr lang="en-IE" dirty="0">
                <a:solidFill>
                  <a:srgbClr val="33CCCC"/>
                </a:solidFill>
                <a:latin typeface="Comic Sans MS" panose="030F0702030302020204" pitchFamily="66" charset="0"/>
              </a:rPr>
              <a:t>{}</a:t>
            </a:r>
            <a:r>
              <a:rPr lang="en-IE" dirty="0"/>
              <a:t> as placeholders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791EC9-3B9A-4E4F-9EBB-9C61F9AD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6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22ACC-818C-4233-A70C-188F8C7C1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801" b="15798"/>
          <a:stretch/>
        </p:blipFill>
        <p:spPr>
          <a:xfrm>
            <a:off x="2469598" y="2546293"/>
            <a:ext cx="8408934" cy="3309993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668F7269-0124-4DB9-96AD-C3C06179831B}"/>
              </a:ext>
            </a:extLst>
          </p:cNvPr>
          <p:cNvSpPr/>
          <p:nvPr/>
        </p:nvSpPr>
        <p:spPr>
          <a:xfrm>
            <a:off x="1942794" y="5217324"/>
            <a:ext cx="283590" cy="669301"/>
          </a:xfrm>
          <a:prstGeom prst="leftBrace">
            <a:avLst>
              <a:gd name="adj1" fmla="val 35979"/>
              <a:gd name="adj2" fmla="val 54286"/>
            </a:avLst>
          </a:prstGeom>
          <a:ln w="38100">
            <a:solidFill>
              <a:srgbClr val="D907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ECCE69-225C-4A20-BE23-13FFCC5612F9}"/>
              </a:ext>
            </a:extLst>
          </p:cNvPr>
          <p:cNvSpPr txBox="1"/>
          <p:nvPr/>
        </p:nvSpPr>
        <p:spPr>
          <a:xfrm rot="19455314">
            <a:off x="277382" y="4629004"/>
            <a:ext cx="160806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rgbClr val="D90725"/>
                </a:solidFill>
              </a:rPr>
              <a:t>These are usually combined on one line</a:t>
            </a:r>
          </a:p>
        </p:txBody>
      </p:sp>
    </p:spTree>
    <p:extLst>
      <p:ext uri="{BB962C8B-B14F-4D97-AF65-F5344CB8AC3E}">
        <p14:creationId xmlns:p14="http://schemas.microsoft.com/office/powerpoint/2010/main" val="15443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1DBE-94F9-4114-AB74-DA8E59970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Result of an f-string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FF076-0E49-4BD9-B6DB-24A992CC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7</a:t>
            </a:fld>
            <a:endParaRPr lang="en-IE"/>
          </a:p>
        </p:txBody>
      </p:sp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D06ECFA7-0567-4E95-AD8A-A5B85BD6076A}"/>
              </a:ext>
            </a:extLst>
          </p:cNvPr>
          <p:cNvSpPr/>
          <p:nvPr/>
        </p:nvSpPr>
        <p:spPr>
          <a:xfrm>
            <a:off x="2855143" y="2328420"/>
            <a:ext cx="6481713" cy="2139885"/>
          </a:xfrm>
          <a:prstGeom prst="flowChartDocumen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06C7A1-3B97-4D41-B8B1-122534375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 r="4794"/>
          <a:stretch/>
        </p:blipFill>
        <p:spPr>
          <a:xfrm>
            <a:off x="3084339" y="2516132"/>
            <a:ext cx="6035700" cy="1377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89F5C7-588A-401B-B915-7E461B52F4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8" t="66983" r="12841" b="27326"/>
          <a:stretch/>
        </p:blipFill>
        <p:spPr>
          <a:xfrm>
            <a:off x="53524" y="4864230"/>
            <a:ext cx="12084951" cy="3651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F29E3B-9D2D-4E93-8D29-58158DD9AC9B}"/>
              </a:ext>
            </a:extLst>
          </p:cNvPr>
          <p:cNvCxnSpPr>
            <a:cxnSpLocks/>
          </p:cNvCxnSpPr>
          <p:nvPr/>
        </p:nvCxnSpPr>
        <p:spPr>
          <a:xfrm flipH="1" flipV="1">
            <a:off x="3431357" y="3676454"/>
            <a:ext cx="744717" cy="1187776"/>
          </a:xfrm>
          <a:prstGeom prst="straightConnector1">
            <a:avLst/>
          </a:prstGeom>
          <a:ln w="38100">
            <a:solidFill>
              <a:srgbClr val="D907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E5CCBF-2BB8-4AC2-A7E1-B2AD732988AD}"/>
              </a:ext>
            </a:extLst>
          </p:cNvPr>
          <p:cNvCxnSpPr>
            <a:cxnSpLocks/>
          </p:cNvCxnSpPr>
          <p:nvPr/>
        </p:nvCxnSpPr>
        <p:spPr>
          <a:xfrm flipH="1" flipV="1">
            <a:off x="5363852" y="3737235"/>
            <a:ext cx="2190056" cy="1294568"/>
          </a:xfrm>
          <a:prstGeom prst="straightConnector1">
            <a:avLst/>
          </a:prstGeom>
          <a:ln w="38100">
            <a:solidFill>
              <a:srgbClr val="D907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140C9D-C121-4F38-BDD5-7D0C2EDC5EB2}"/>
              </a:ext>
            </a:extLst>
          </p:cNvPr>
          <p:cNvCxnSpPr>
            <a:cxnSpLocks/>
          </p:cNvCxnSpPr>
          <p:nvPr/>
        </p:nvCxnSpPr>
        <p:spPr>
          <a:xfrm flipH="1" flipV="1">
            <a:off x="8015928" y="3737235"/>
            <a:ext cx="2645152" cy="1180391"/>
          </a:xfrm>
          <a:prstGeom prst="straightConnector1">
            <a:avLst/>
          </a:prstGeom>
          <a:ln w="38100">
            <a:solidFill>
              <a:srgbClr val="D907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03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3BE3-56E7-4B7A-A1C4-7A00A8059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38" y="222180"/>
            <a:ext cx="10882676" cy="1325563"/>
          </a:xfrm>
        </p:spPr>
        <p:txBody>
          <a:bodyPr/>
          <a:lstStyle/>
          <a:p>
            <a:r>
              <a:rPr lang="en-IE" dirty="0"/>
              <a:t>Formatting placeholders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9F91-A2D7-4CF9-ABF6-4C31E7D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730"/>
            <a:ext cx="10515600" cy="160423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IE" dirty="0"/>
              <a:t> the colon (</a:t>
            </a:r>
            <a:r>
              <a:rPr lang="en-IE" dirty="0">
                <a:solidFill>
                  <a:srgbClr val="33CCCC"/>
                </a:solidFill>
              </a:rPr>
              <a:t>:</a:t>
            </a:r>
            <a:r>
              <a:rPr lang="en-IE" dirty="0"/>
              <a:t>) starts the formatting specification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E" dirty="0"/>
              <a:t>the precision designator  (</a:t>
            </a:r>
            <a:r>
              <a:rPr lang="en-IE" dirty="0">
                <a:solidFill>
                  <a:srgbClr val="33CCCC"/>
                </a:solidFill>
              </a:rPr>
              <a:t>.2</a:t>
            </a:r>
            <a:r>
              <a:rPr lang="en-IE" dirty="0"/>
              <a:t>)  shows how many decimal places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E" dirty="0"/>
              <a:t>the type designator (</a:t>
            </a:r>
            <a:r>
              <a:rPr lang="en-IE" dirty="0">
                <a:solidFill>
                  <a:srgbClr val="33CCCC"/>
                </a:solidFill>
              </a:rPr>
              <a:t>f</a:t>
            </a:r>
            <a:r>
              <a:rPr lang="en-IE" dirty="0"/>
              <a:t>) shows the type of number </a:t>
            </a:r>
          </a:p>
          <a:p>
            <a:pPr>
              <a:buFont typeface="Wingdings" panose="05000000000000000000" pitchFamily="2" charset="2"/>
              <a:buChar char="Ø"/>
            </a:pP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D4A7D-3668-44D8-818F-87815F3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8</a:t>
            </a:fld>
            <a:endParaRPr lang="en-IE"/>
          </a:p>
        </p:txBody>
      </p:sp>
      <p:sp>
        <p:nvSpPr>
          <p:cNvPr id="5" name="Flowchart: Terminator 4">
            <a:extLst>
              <a:ext uri="{FF2B5EF4-FFF2-40B4-BE49-F238E27FC236}">
                <a16:creationId xmlns:a16="http://schemas.microsoft.com/office/drawing/2014/main" id="{515D35FE-2150-40E4-9261-76BCDECF33D5}"/>
              </a:ext>
            </a:extLst>
          </p:cNvPr>
          <p:cNvSpPr/>
          <p:nvPr/>
        </p:nvSpPr>
        <p:spPr>
          <a:xfrm>
            <a:off x="2545180" y="1517020"/>
            <a:ext cx="6221692" cy="724347"/>
          </a:xfrm>
          <a:prstGeom prst="flowChartTerminator">
            <a:avLst/>
          </a:prstGeom>
          <a:solidFill>
            <a:srgbClr val="003E7D"/>
          </a:solidFill>
          <a:ln>
            <a:solidFill>
              <a:srgbClr val="003E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sz="3200" dirty="0">
                <a:solidFill>
                  <a:schemeClr val="bg1"/>
                </a:solidFill>
              </a:rPr>
              <a:t>{ placeholder</a:t>
            </a:r>
            <a:r>
              <a:rPr lang="en-IE" sz="3200" dirty="0">
                <a:solidFill>
                  <a:srgbClr val="33CCCC"/>
                </a:solidFill>
              </a:rPr>
              <a:t> : </a:t>
            </a:r>
            <a:r>
              <a:rPr lang="en-IE" sz="3200" dirty="0">
                <a:solidFill>
                  <a:schemeClr val="bg1"/>
                </a:solidFill>
              </a:rPr>
              <a:t>format specifier 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449B0D-A128-41FF-86A6-255A445DA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08" y="2420756"/>
            <a:ext cx="7233616" cy="215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Diagonal Corners Rounded 7">
            <a:extLst>
              <a:ext uri="{FF2B5EF4-FFF2-40B4-BE49-F238E27FC236}">
                <a16:creationId xmlns:a16="http://schemas.microsoft.com/office/drawing/2014/main" id="{CDC10BFA-5D6F-49A7-BB9C-910DDF199C26}"/>
              </a:ext>
            </a:extLst>
          </p:cNvPr>
          <p:cNvSpPr/>
          <p:nvPr/>
        </p:nvSpPr>
        <p:spPr>
          <a:xfrm>
            <a:off x="2425566" y="4171808"/>
            <a:ext cx="6516303" cy="2005155"/>
          </a:xfrm>
          <a:prstGeom prst="round2DiagRect">
            <a:avLst/>
          </a:prstGeom>
          <a:solidFill>
            <a:srgbClr val="F1F1F1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0BB7B-CAF8-47F5-86DA-7E4106D6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Specifying a minimum field 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D207A-1F91-4162-99F2-471C592C4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Try this -&gt;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D41BF-56D7-4A3F-9338-6D23D200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C21DD1-A499-446F-B667-42AC738AB65A}" type="slidenum">
              <a:rPr lang="en-IE" smtClean="0"/>
              <a:t>9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A80E6-2FB6-4E59-93B8-2246083C8D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" b="44267"/>
          <a:stretch/>
        </p:blipFill>
        <p:spPr>
          <a:xfrm>
            <a:off x="3157087" y="2148073"/>
            <a:ext cx="7892621" cy="1017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CAE45F-ED15-44C5-807F-829F02DCE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" t="60112"/>
          <a:stretch/>
        </p:blipFill>
        <p:spPr>
          <a:xfrm>
            <a:off x="3157087" y="3190959"/>
            <a:ext cx="7892621" cy="728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199B7-99BF-493B-A64B-6E8337020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466" y="4394815"/>
            <a:ext cx="5963479" cy="167789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8101E4B-EDA7-40B2-B7FD-004B9BE8DAA6}"/>
              </a:ext>
            </a:extLst>
          </p:cNvPr>
          <p:cNvSpPr/>
          <p:nvPr/>
        </p:nvSpPr>
        <p:spPr>
          <a:xfrm>
            <a:off x="9164184" y="2882263"/>
            <a:ext cx="373008" cy="37300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137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cture 1" id="{50CDC495-B047-416F-81EB-4E9F621D6365}" vid="{BD929F07-EF65-44B2-8B54-12F5CCB2BD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 lectures template</Template>
  <TotalTime>4253</TotalTime>
  <Words>326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Comic Sans MS</vt:lpstr>
      <vt:lpstr>Consolas</vt:lpstr>
      <vt:lpstr>Courier New</vt:lpstr>
      <vt:lpstr>Wingdings</vt:lpstr>
      <vt:lpstr>Office Theme</vt:lpstr>
      <vt:lpstr>SOFT6018: Programming Fundamentals</vt:lpstr>
      <vt:lpstr>Concept review</vt:lpstr>
      <vt:lpstr>Keyboard input in Python</vt:lpstr>
      <vt:lpstr>Code it yourself….</vt:lpstr>
      <vt:lpstr>Named constants</vt:lpstr>
      <vt:lpstr>f-strings</vt:lpstr>
      <vt:lpstr>Result of an f-string</vt:lpstr>
      <vt:lpstr>Formatting placeholders</vt:lpstr>
      <vt:lpstr>Specifying a minimum field width</vt:lpstr>
      <vt:lpstr>f-strings generating tables</vt:lpstr>
      <vt:lpstr>f-strings generating tables (alignment)</vt:lpstr>
      <vt:lpstr>Aligning values within a field</vt:lpstr>
      <vt:lpstr>f-string examples (homework)</vt:lpstr>
      <vt:lpstr>f-string designator order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SOFT6018: Programming Fundamentals</dc:title>
  <dc:creator>Alison OShea</dc:creator>
  <cp:lastModifiedBy>Alison O Shea</cp:lastModifiedBy>
  <cp:revision>43</cp:revision>
  <dcterms:created xsi:type="dcterms:W3CDTF">2021-09-29T10:16:26Z</dcterms:created>
  <dcterms:modified xsi:type="dcterms:W3CDTF">2022-10-03T18:24:37Z</dcterms:modified>
</cp:coreProperties>
</file>